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6858000" cx="12192000"/>
  <p:notesSz cx="6858000" cy="9144000"/>
  <p:embeddedFontLst>
    <p:embeddedFont>
      <p:font typeface="Century Gothic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35" roundtripDataSignature="AMtx7mhFUozB0ASBXRX4lL+m5bzadno2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4AE6637-D61A-43ED-96F0-1E1AD799787D}">
  <a:tblStyle styleId="{24AE6637-D61A-43ED-96F0-1E1AD799787D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5">
              <a:alpha val="40000"/>
            </a:schemeClr>
          </a:solidFill>
        </a:fill>
      </a:tcStyle>
    </a:band1H>
    <a:band2H>
      <a:tcTxStyle/>
    </a:band2H>
    <a:band1V>
      <a:tcTxStyle/>
      <a:tcStyle>
        <a:tcBdr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lastCol>
    <a:firstCol>
      <a:tcTxStyle b="on" i="off"/>
      <a:tcStyle>
        <a:tcBdr>
          <a:lef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firstCol>
    <a:lastRow>
      <a:tcTxStyle b="on" i="off"/>
      <a:tcStyle>
        <a:tcBdr>
          <a:lef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lef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5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CenturyGothic-italic.fntdata"/><Relationship Id="rId10" Type="http://schemas.openxmlformats.org/officeDocument/2006/relationships/slide" Target="slides/slide4.xml"/><Relationship Id="rId32" Type="http://schemas.openxmlformats.org/officeDocument/2006/relationships/font" Target="fonts/CenturyGothic-bold.fntdata"/><Relationship Id="rId13" Type="http://schemas.openxmlformats.org/officeDocument/2006/relationships/slide" Target="slides/slide7.xml"/><Relationship Id="rId35" Type="http://customschemas.google.com/relationships/presentationmetadata" Target="metadata"/><Relationship Id="rId12" Type="http://schemas.openxmlformats.org/officeDocument/2006/relationships/slide" Target="slides/slide6.xml"/><Relationship Id="rId34" Type="http://schemas.openxmlformats.org/officeDocument/2006/relationships/font" Target="fonts/CenturyGothic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2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Google Shape;24;p2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6" name="Google Shape;26;p26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6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rgbClr val="EE52A4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26"/>
          <p:cNvSpPr txBox="1"/>
          <p:nvPr>
            <p:ph idx="10" type="dt"/>
          </p:nvPr>
        </p:nvSpPr>
        <p:spPr>
          <a:xfrm rot="5400000">
            <a:off x="10158984" y="1792224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1" type="ftr"/>
          </p:nvPr>
        </p:nvSpPr>
        <p:spPr>
          <a:xfrm rot="5400000">
            <a:off x="8951976" y="3227832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3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2" name="Google Shape;122;p3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5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5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0" name="Google Shape;130;p3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31" name="Google Shape;131;p35"/>
          <p:cNvSpPr txBox="1"/>
          <p:nvPr>
            <p:ph type="title"/>
          </p:nvPr>
        </p:nvSpPr>
        <p:spPr>
          <a:xfrm>
            <a:off x="1154954" y="4969927"/>
            <a:ext cx="8825659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5"/>
          <p:cNvSpPr/>
          <p:nvPr>
            <p:ph idx="2" type="pic"/>
          </p:nvPr>
        </p:nvSpPr>
        <p:spPr>
          <a:xfrm>
            <a:off x="1154954" y="685800"/>
            <a:ext cx="8825659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33" name="Google Shape;133;p35"/>
          <p:cNvSpPr txBox="1"/>
          <p:nvPr>
            <p:ph idx="1" type="body"/>
          </p:nvPr>
        </p:nvSpPr>
        <p:spPr>
          <a:xfrm>
            <a:off x="1154954" y="5536665"/>
            <a:ext cx="8825658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4" name="Google Shape;134;p35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 showMasterSp="0">
  <p:cSld name="Title and Captio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0" name="Google Shape;140;p3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6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6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48" name="Google Shape;148;p3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9" name="Google Shape;149;p36"/>
          <p:cNvSpPr txBox="1"/>
          <p:nvPr>
            <p:ph type="title"/>
          </p:nvPr>
        </p:nvSpPr>
        <p:spPr>
          <a:xfrm>
            <a:off x="1148798" y="1063417"/>
            <a:ext cx="8831816" cy="137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6"/>
          <p:cNvSpPr txBox="1"/>
          <p:nvPr>
            <p:ph idx="1" type="body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1" name="Google Shape;151;p36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6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 showMasterSp="0">
  <p:cSld name="Quote with Caption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3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7" name="Google Shape;157;p3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7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7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7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65" name="Google Shape;165;p3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6" name="Google Shape;166;p37"/>
          <p:cNvSpPr txBox="1"/>
          <p:nvPr/>
        </p:nvSpPr>
        <p:spPr>
          <a:xfrm>
            <a:off x="881566" y="607336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96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7" name="Google Shape;167;p37"/>
          <p:cNvSpPr txBox="1"/>
          <p:nvPr/>
        </p:nvSpPr>
        <p:spPr>
          <a:xfrm>
            <a:off x="9884458" y="2613787"/>
            <a:ext cx="65276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9600">
                <a:solidFill>
                  <a:srgbClr val="EE52A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68" name="Google Shape;168;p37"/>
          <p:cNvSpPr txBox="1"/>
          <p:nvPr>
            <p:ph type="title"/>
          </p:nvPr>
        </p:nvSpPr>
        <p:spPr>
          <a:xfrm>
            <a:off x="1581878" y="982134"/>
            <a:ext cx="8453906" cy="26966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7"/>
          <p:cNvSpPr txBox="1"/>
          <p:nvPr>
            <p:ph idx="1" type="body"/>
          </p:nvPr>
        </p:nvSpPr>
        <p:spPr>
          <a:xfrm>
            <a:off x="1945945" y="3678766"/>
            <a:ext cx="773121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EE52A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0" name="Google Shape;170;p37"/>
          <p:cNvSpPr txBox="1"/>
          <p:nvPr>
            <p:ph idx="2" type="body"/>
          </p:nvPr>
        </p:nvSpPr>
        <p:spPr>
          <a:xfrm>
            <a:off x="1154954" y="5029199"/>
            <a:ext cx="9244897" cy="997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1" name="Google Shape;171;p37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7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 showMasterSp="0">
  <p:cSld name="Name Card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3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7" name="Google Shape;177;p3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8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8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85" name="Google Shape;185;p38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86" name="Google Shape;186;p38"/>
          <p:cNvSpPr txBox="1"/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8"/>
          <p:cNvSpPr txBox="1"/>
          <p:nvPr>
            <p:ph idx="1" type="body"/>
          </p:nvPr>
        </p:nvSpPr>
        <p:spPr>
          <a:xfrm>
            <a:off x="1154954" y="5024967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8" name="Google Shape;188;p3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8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9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9"/>
          <p:cNvSpPr txBox="1"/>
          <p:nvPr>
            <p:ph idx="1" type="body"/>
          </p:nvPr>
        </p:nvSpPr>
        <p:spPr>
          <a:xfrm>
            <a:off x="1154954" y="2603502"/>
            <a:ext cx="314187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5" name="Google Shape;195;p39"/>
          <p:cNvSpPr txBox="1"/>
          <p:nvPr>
            <p:ph idx="2" type="body"/>
          </p:nvPr>
        </p:nvSpPr>
        <p:spPr>
          <a:xfrm>
            <a:off x="1154953" y="3179764"/>
            <a:ext cx="314187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96" name="Google Shape;196;p39"/>
          <p:cNvSpPr txBox="1"/>
          <p:nvPr>
            <p:ph idx="3" type="body"/>
          </p:nvPr>
        </p:nvSpPr>
        <p:spPr>
          <a:xfrm>
            <a:off x="4512721" y="2603500"/>
            <a:ext cx="314700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7" name="Google Shape;197;p39"/>
          <p:cNvSpPr txBox="1"/>
          <p:nvPr>
            <p:ph idx="4" type="body"/>
          </p:nvPr>
        </p:nvSpPr>
        <p:spPr>
          <a:xfrm>
            <a:off x="4512721" y="3179763"/>
            <a:ext cx="3147009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98" name="Google Shape;198;p39"/>
          <p:cNvSpPr txBox="1"/>
          <p:nvPr>
            <p:ph idx="5" type="body"/>
          </p:nvPr>
        </p:nvSpPr>
        <p:spPr>
          <a:xfrm>
            <a:off x="7888135" y="2603501"/>
            <a:ext cx="314573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99" name="Google Shape;199;p39"/>
          <p:cNvSpPr txBox="1"/>
          <p:nvPr>
            <p:ph idx="6" type="body"/>
          </p:nvPr>
        </p:nvSpPr>
        <p:spPr>
          <a:xfrm>
            <a:off x="7888329" y="3179762"/>
            <a:ext cx="3145536" cy="2847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0" name="Google Shape;200;p39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39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2" name="Google Shape;202;p39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40"/>
          <p:cNvSpPr txBox="1"/>
          <p:nvPr>
            <p:ph idx="1" type="body"/>
          </p:nvPr>
        </p:nvSpPr>
        <p:spPr>
          <a:xfrm>
            <a:off x="1154954" y="4532844"/>
            <a:ext cx="30504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8" name="Google Shape;208;p40"/>
          <p:cNvSpPr/>
          <p:nvPr>
            <p:ph idx="2" type="pic"/>
          </p:nvPr>
        </p:nvSpPr>
        <p:spPr>
          <a:xfrm>
            <a:off x="1334553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09" name="Google Shape;209;p40"/>
          <p:cNvSpPr txBox="1"/>
          <p:nvPr>
            <p:ph idx="3" type="body"/>
          </p:nvPr>
        </p:nvSpPr>
        <p:spPr>
          <a:xfrm>
            <a:off x="1154954" y="5109106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0" name="Google Shape;210;p40"/>
          <p:cNvSpPr txBox="1"/>
          <p:nvPr>
            <p:ph idx="4" type="body"/>
          </p:nvPr>
        </p:nvSpPr>
        <p:spPr>
          <a:xfrm>
            <a:off x="4568865" y="4532844"/>
            <a:ext cx="3050438" cy="5762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1" name="Google Shape;211;p40"/>
          <p:cNvSpPr/>
          <p:nvPr>
            <p:ph idx="5" type="pic"/>
          </p:nvPr>
        </p:nvSpPr>
        <p:spPr>
          <a:xfrm>
            <a:off x="4748462" y="2603500"/>
            <a:ext cx="2691243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2" name="Google Shape;212;p40"/>
          <p:cNvSpPr txBox="1"/>
          <p:nvPr>
            <p:ph idx="6" type="body"/>
          </p:nvPr>
        </p:nvSpPr>
        <p:spPr>
          <a:xfrm>
            <a:off x="4570172" y="5109105"/>
            <a:ext cx="3050438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3" name="Google Shape;213;p40"/>
          <p:cNvSpPr txBox="1"/>
          <p:nvPr>
            <p:ph idx="7" type="body"/>
          </p:nvPr>
        </p:nvSpPr>
        <p:spPr>
          <a:xfrm>
            <a:off x="7982775" y="4532845"/>
            <a:ext cx="305109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4" name="Google Shape;214;p40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5" name="Google Shape;215;p40"/>
          <p:cNvSpPr txBox="1"/>
          <p:nvPr>
            <p:ph idx="9" type="body"/>
          </p:nvPr>
        </p:nvSpPr>
        <p:spPr>
          <a:xfrm>
            <a:off x="7982775" y="5109104"/>
            <a:ext cx="3051096" cy="917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16" name="Google Shape;216;p40"/>
          <p:cNvCxnSpPr/>
          <p:nvPr/>
        </p:nvCxnSpPr>
        <p:spPr>
          <a:xfrm>
            <a:off x="440583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40"/>
          <p:cNvCxnSpPr/>
          <p:nvPr/>
        </p:nvCxnSpPr>
        <p:spPr>
          <a:xfrm>
            <a:off x="7797802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40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40"/>
          <p:cNvSpPr txBox="1"/>
          <p:nvPr>
            <p:ph idx="11" type="ftr"/>
          </p:nvPr>
        </p:nvSpPr>
        <p:spPr>
          <a:xfrm>
            <a:off x="561111" y="6391838"/>
            <a:ext cx="3644282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4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1"/>
          <p:cNvSpPr txBox="1"/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1"/>
          <p:cNvSpPr txBox="1"/>
          <p:nvPr>
            <p:ph idx="1" type="body"/>
          </p:nvPr>
        </p:nvSpPr>
        <p:spPr>
          <a:xfrm rot="5400000">
            <a:off x="3859634" y="-101179"/>
            <a:ext cx="3416300" cy="8825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24" name="Google Shape;224;p41"/>
          <p:cNvSpPr txBox="1"/>
          <p:nvPr>
            <p:ph idx="10" type="dt"/>
          </p:nvPr>
        </p:nvSpPr>
        <p:spPr>
          <a:xfrm>
            <a:off x="10695439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41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4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29" name="Google Shape;229;p4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2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2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2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8" name="Google Shape;238;p4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9" name="Google Shape;239;p42"/>
          <p:cNvSpPr txBox="1"/>
          <p:nvPr>
            <p:ph type="title"/>
          </p:nvPr>
        </p:nvSpPr>
        <p:spPr>
          <a:xfrm rot="5400000">
            <a:off x="6915923" y="2947780"/>
            <a:ext cx="4748590" cy="14099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2"/>
          <p:cNvSpPr txBox="1"/>
          <p:nvPr>
            <p:ph idx="1" type="body"/>
          </p:nvPr>
        </p:nvSpPr>
        <p:spPr>
          <a:xfrm rot="5400000">
            <a:off x="1908672" y="524749"/>
            <a:ext cx="4748590" cy="6256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41" name="Google Shape;241;p42"/>
          <p:cNvSpPr txBox="1"/>
          <p:nvPr>
            <p:ph idx="10" type="dt"/>
          </p:nvPr>
        </p:nvSpPr>
        <p:spPr>
          <a:xfrm>
            <a:off x="10653104" y="6391838"/>
            <a:ext cx="992135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7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2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Google Shape;40;p2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8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8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8" name="Google Shape;48;p28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8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0" name="Google Shape;50;p28"/>
          <p:cNvSpPr txBox="1"/>
          <p:nvPr>
            <p:ph type="title"/>
          </p:nvPr>
        </p:nvSpPr>
        <p:spPr>
          <a:xfrm>
            <a:off x="1154954" y="2677645"/>
            <a:ext cx="435102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8"/>
          <p:cNvSpPr txBox="1"/>
          <p:nvPr>
            <p:ph idx="1" type="body"/>
          </p:nvPr>
        </p:nvSpPr>
        <p:spPr>
          <a:xfrm>
            <a:off x="6895559" y="2677644"/>
            <a:ext cx="3757545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28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9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9"/>
          <p:cNvSpPr txBox="1"/>
          <p:nvPr>
            <p:ph idx="1" type="body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2" type="body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9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0"/>
          <p:cNvSpPr txBox="1"/>
          <p:nvPr>
            <p:ph idx="1" type="body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6" name="Google Shape;66;p30"/>
          <p:cNvSpPr txBox="1"/>
          <p:nvPr>
            <p:ph idx="2" type="body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3" type="body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8" name="Google Shape;68;p30"/>
          <p:cNvSpPr txBox="1"/>
          <p:nvPr>
            <p:ph idx="4" type="body"/>
          </p:nvPr>
        </p:nvSpPr>
        <p:spPr>
          <a:xfrm>
            <a:off x="6208712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69" name="Google Shape;69;p30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1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1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2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3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4" name="Google Shape;84;p3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3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3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3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3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3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3" name="Google Shape;93;p3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4" name="Google Shape;94;p33"/>
          <p:cNvSpPr txBox="1"/>
          <p:nvPr>
            <p:ph type="title"/>
          </p:nvPr>
        </p:nvSpPr>
        <p:spPr>
          <a:xfrm>
            <a:off x="1154955" y="1295400"/>
            <a:ext cx="279315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3"/>
          <p:cNvSpPr txBox="1"/>
          <p:nvPr>
            <p:ph idx="1" type="body"/>
          </p:nvPr>
        </p:nvSpPr>
        <p:spPr>
          <a:xfrm>
            <a:off x="5781146" y="1447800"/>
            <a:ext cx="5190066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6" name="Google Shape;96;p33"/>
          <p:cNvSpPr txBox="1"/>
          <p:nvPr>
            <p:ph idx="2" type="body"/>
          </p:nvPr>
        </p:nvSpPr>
        <p:spPr>
          <a:xfrm>
            <a:off x="1154954" y="3129280"/>
            <a:ext cx="2793158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7" name="Google Shape;97;p33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3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3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3" name="Google Shape;103;p3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4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4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4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2" name="Google Shape;112;p3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13" name="Google Shape;113;p34"/>
          <p:cNvSpPr txBox="1"/>
          <p:nvPr>
            <p:ph type="title"/>
          </p:nvPr>
        </p:nvSpPr>
        <p:spPr>
          <a:xfrm>
            <a:off x="1154955" y="1693333"/>
            <a:ext cx="3865134" cy="1735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4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5" name="Google Shape;115;p34"/>
          <p:cNvSpPr txBox="1"/>
          <p:nvPr>
            <p:ph idx="1" type="body"/>
          </p:nvPr>
        </p:nvSpPr>
        <p:spPr>
          <a:xfrm>
            <a:off x="1154954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EE52A4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16" name="Google Shape;116;p34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4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3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2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Google Shape;7;p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2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9B6BF2">
                    <a:alpha val="10980"/>
                  </a:srgbClr>
                </a:gs>
                <a:gs pos="36000">
                  <a:srgbClr val="9B6BF2">
                    <a:alpha val="9803"/>
                  </a:srgbClr>
                </a:gs>
                <a:gs pos="75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2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9B6BF2">
                    <a:alpha val="7843"/>
                  </a:srgbClr>
                </a:gs>
                <a:gs pos="36000">
                  <a:srgbClr val="9B6BF2">
                    <a:alpha val="7843"/>
                  </a:srgbClr>
                </a:gs>
                <a:gs pos="72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2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66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9B6BF2">
                    <a:alpha val="6666"/>
                  </a:srgbClr>
                </a:gs>
                <a:gs pos="36000">
                  <a:srgbClr val="9B6BF2">
                    <a:alpha val="5882"/>
                  </a:srgbClr>
                </a:gs>
                <a:gs pos="69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5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9B6BF2">
                    <a:alpha val="13725"/>
                  </a:srgbClr>
                </a:gs>
                <a:gs pos="36000">
                  <a:srgbClr val="9B6BF2">
                    <a:alpha val="6666"/>
                  </a:srgbClr>
                </a:gs>
                <a:gs pos="73000">
                  <a:srgbClr val="9B6BF2">
                    <a:alpha val="0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5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5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" name="Google Shape;15;p2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" name="Google Shape;16;p25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25"/>
          <p:cNvSpPr txBox="1"/>
          <p:nvPr>
            <p:ph idx="1" type="body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25"/>
          <p:cNvSpPr txBox="1"/>
          <p:nvPr>
            <p:ph idx="10" type="dt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25"/>
          <p:cNvSpPr txBox="1"/>
          <p:nvPr>
            <p:ph idx="11" type="ftr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2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sdn.microsoft.com/en-us/library/system.web.mvc.modelstatedictionary(v=vs.118).aspx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</a:pPr>
            <a:r>
              <a:rPr lang="en-IN"/>
              <a:t>Working with Views</a:t>
            </a:r>
            <a:endParaRPr/>
          </a:p>
        </p:txBody>
      </p:sp>
      <p:sp>
        <p:nvSpPr>
          <p:cNvPr id="250" name="Google Shape;250;p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IN"/>
              <a:t>PRAVINKUMAR DABADE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0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ASP.NET MVC – Layout Page</a:t>
            </a:r>
            <a:endParaRPr/>
          </a:p>
        </p:txBody>
      </p:sp>
      <p:sp>
        <p:nvSpPr>
          <p:cNvPr id="313" name="Google Shape;313;p10"/>
          <p:cNvSpPr txBox="1"/>
          <p:nvPr>
            <p:ph idx="1" type="body"/>
          </p:nvPr>
        </p:nvSpPr>
        <p:spPr>
          <a:xfrm>
            <a:off x="1141891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@RenderSection()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This method is used to render the content of a named section.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By default @RenderSection() requires the content to be declared in a page/view.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If you don’t want to make it compulsory, declare it with </a:t>
            </a:r>
            <a:r>
              <a:rPr b="1" i="1" lang="en-IN" u="sng"/>
              <a:t>false</a:t>
            </a:r>
            <a:r>
              <a:rPr lang="en-IN"/>
              <a:t> parameter – </a:t>
            </a:r>
            <a:endParaRPr/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120"/>
              <a:buChar char="►"/>
            </a:pPr>
            <a:r>
              <a:rPr b="1" lang="en-IN"/>
              <a:t>@RenderSection("scripts", required: false)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Example – @RenderSection()</a:t>
            </a:r>
            <a:endParaRPr/>
          </a:p>
        </p:txBody>
      </p:sp>
      <p:pic>
        <p:nvPicPr>
          <p:cNvPr descr="E:\MVC5\rendersectionexample.png" id="319" name="Google Shape;31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628" y="2622004"/>
            <a:ext cx="10191115" cy="3896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ASP.NET MVC – HTML Helper Methods</a:t>
            </a:r>
            <a:endParaRPr/>
          </a:p>
        </p:txBody>
      </p:sp>
      <p:sp>
        <p:nvSpPr>
          <p:cNvPr id="325" name="Google Shape;325;p12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Html is a property of the ViewPage base class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It offers number of methods which can be used to render standard Html contents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For example – You can create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Inputs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Links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Forms</a:t>
            </a:r>
            <a:endParaRPr/>
          </a:p>
          <a:p>
            <a:pPr indent="-204469" lvl="1" marL="742950" rtl="0" algn="l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HTML Helper Method Example</a:t>
            </a:r>
            <a:endParaRPr/>
          </a:p>
        </p:txBody>
      </p:sp>
      <p:pic>
        <p:nvPicPr>
          <p:cNvPr descr="E:\MVC5\helpermethodexample.png" id="331" name="Google Shape;33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7829" y="2316208"/>
            <a:ext cx="10894422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Build-In Standard Helper Methods</a:t>
            </a:r>
            <a:endParaRPr/>
          </a:p>
        </p:txBody>
      </p:sp>
      <p:graphicFrame>
        <p:nvGraphicFramePr>
          <p:cNvPr id="337" name="Google Shape;337;p14"/>
          <p:cNvGraphicFramePr/>
          <p:nvPr/>
        </p:nvGraphicFramePr>
        <p:xfrm>
          <a:off x="744583" y="2496214"/>
          <a:ext cx="3000000" cy="3000000"/>
        </p:xfrm>
        <a:graphic>
          <a:graphicData uri="http://schemas.openxmlformats.org/drawingml/2006/table">
            <a:tbl>
              <a:tblPr bandRow="1" firstRow="1">
                <a:gradFill>
                  <a:gsLst>
                    <a:gs pos="0">
                      <a:srgbClr val="F9F7FE"/>
                    </a:gs>
                    <a:gs pos="100000">
                      <a:srgbClr val="BDA0F6"/>
                    </a:gs>
                  </a:gsLst>
                  <a:lin ang="5400000" scaled="0"/>
                </a:gradFill>
                <a:tableStyleId>{24AE6637-D61A-43ED-96F0-1E1AD799787D}</a:tableStyleId>
              </a:tblPr>
              <a:tblGrid>
                <a:gridCol w="5995850"/>
                <a:gridCol w="47157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cap="none" strike="noStrike"/>
                        <a:t>Method Name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Output of the Method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</a:rPr>
                        <a:t>@Html.TextBox(“txtName", “Pravin R. D.")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Textbox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@Html.TextArea(“txtAddress", "val", 3, 10, null)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TextArea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@Html.Password(“txtPassword", “Html@1234")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Password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@Html.CheckBox(“chkAgreement", false)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Checkbox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@Html.RadioButton(“Gender", “Male", true)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Radio button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@Html.DropDownList (“drpCountries”, new SelectList(new [] {“India", “Dubai“, “U.K”}))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Dropdown list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@Html.Hidden(“message", “Dev23788237")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a Hidden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@Html.ListBox(“traveledCountries”, new MultiSelectList(new [] {“India", “Dubai“, “U.K”}))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a multi-select List box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5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Strongly Typed Helper Methods</a:t>
            </a:r>
            <a:endParaRPr/>
          </a:p>
        </p:txBody>
      </p:sp>
      <p:graphicFrame>
        <p:nvGraphicFramePr>
          <p:cNvPr id="343" name="Google Shape;343;p15"/>
          <p:cNvGraphicFramePr/>
          <p:nvPr/>
        </p:nvGraphicFramePr>
        <p:xfrm>
          <a:off x="744583" y="249621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{24AE6637-D61A-43ED-96F0-1E1AD799787D}</a:tableStyleId>
              </a:tblPr>
              <a:tblGrid>
                <a:gridCol w="5995850"/>
                <a:gridCol w="47157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Method</a:t>
                      </a:r>
                      <a:r>
                        <a:rPr lang="en-IN" sz="1800"/>
                        <a:t> Name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Output of the Method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@Html.TextBoxFor(m=&gt;m.ContactName)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Textbox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@Html.TextAreaFor(m=&gt;m.Address , 5, 20, new{})) 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TextArea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@Html.PasswordFor(m=&gt;m.Password)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Password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@Html.CheckBoxFor(m=&gt;m.Agreed)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Checkbox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@Html.RadioButtonFor(m=&gt;m.Gender, “Male")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Radio button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@Html.DropDownListFor(m =&gt; m.Countries, new SelectList(new [] {“India", “Dubai“, “U.K”}))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Dropdown list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@Html.HiddenFor(m=&gt;m.message, “Dev23788237")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a Hidden Field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@Html.ListBoxFor(m=&gt;m.TravelledCountries, new MultiSelectList(new [] {“India", “Dubai“, “U.K”})) 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Generates a multi-select List box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6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Template HTML Helper Methods</a:t>
            </a:r>
            <a:endParaRPr/>
          </a:p>
        </p:txBody>
      </p:sp>
      <p:sp>
        <p:nvSpPr>
          <p:cNvPr id="349" name="Google Shape;349;p16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@Html.Display – Display a read-only view of a specified model property and works on the data type of a property.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@Html.DisplayFor – It is a strongly typed method of Display which takes a model property and display the view as read-only.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@Html.Editor – Display an editable field based on the model property by choosing the appropriate HTML field.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@Html.EditorFor – It is a strongly typed method of Editor which takes a model property and display the editable field by choosing the appropriate HTML field.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7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Validation HTML Helper Methods</a:t>
            </a:r>
            <a:endParaRPr/>
          </a:p>
        </p:txBody>
      </p:sp>
      <p:sp>
        <p:nvSpPr>
          <p:cNvPr id="355" name="Google Shape;355;p17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@Html.ValidationMessageFor(model =&gt; model.ContactName, "",               new { @class = "text-danger" })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Returns the HTML mark up for a validation-error message for each data field that is represented by the specified expression.</a:t>
            </a:r>
            <a:endParaRPr/>
          </a:p>
          <a:p>
            <a:pPr indent="-204469" lvl="1" marL="742950" rtl="0" algn="l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@Html.ValidationSummary(true, "", new { @class = "text-danger" })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Returns an unordered list of validation messages that are in the </a:t>
            </a:r>
            <a:r>
              <a:rPr lang="en-IN" u="sng">
                <a:solidFill>
                  <a:schemeClr val="hlink"/>
                </a:solidFill>
                <a:hlinkClick r:id="rId3"/>
              </a:rPr>
              <a:t>ModelStateDictionary</a:t>
            </a:r>
            <a:r>
              <a:rPr lang="en-IN"/>
              <a:t> object.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Writing Customer Helper Method</a:t>
            </a:r>
            <a:endParaRPr/>
          </a:p>
        </p:txBody>
      </p:sp>
      <p:pic>
        <p:nvPicPr>
          <p:cNvPr descr="E:\MVC5\htmlhelperextensionmethod.png" id="361" name="Google Shape;36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7027" y="2342741"/>
            <a:ext cx="10775224" cy="425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9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Using Custom Helper Method</a:t>
            </a:r>
            <a:endParaRPr/>
          </a:p>
        </p:txBody>
      </p:sp>
      <p:pic>
        <p:nvPicPr>
          <p:cNvPr descr="E:\MVC5\usingcustomhelper.png" id="367" name="Google Shape;36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3765" y="2443661"/>
            <a:ext cx="9352280" cy="342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Agenda –</a:t>
            </a:r>
            <a:endParaRPr/>
          </a:p>
        </p:txBody>
      </p:sp>
      <p:sp>
        <p:nvSpPr>
          <p:cNvPr id="256" name="Google Shape;256;p2"/>
          <p:cNvSpPr txBox="1"/>
          <p:nvPr>
            <p:ph idx="1" type="body"/>
          </p:nvPr>
        </p:nvSpPr>
        <p:spPr>
          <a:xfrm>
            <a:off x="1154954" y="2603499"/>
            <a:ext cx="8825659" cy="3578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ASP.NET MVC View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Different View Types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Razor 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Syntax for Generating/Creating Views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Layout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Working with HTML Helper Methods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Partial Views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XSS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0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Partial View</a:t>
            </a:r>
            <a:endParaRPr/>
          </a:p>
        </p:txBody>
      </p:sp>
      <p:sp>
        <p:nvSpPr>
          <p:cNvPr id="373" name="Google Shape;373;p20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Partial View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Render portion of a view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Reusable pieces of a view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It is similar to User Control in ASP.NET Web Forms</a:t>
            </a:r>
            <a:endParaRPr/>
          </a:p>
          <a:p>
            <a:pPr indent="-204469" lvl="1" marL="742950" rtl="0" algn="l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Razor partial views also have the same extension as views –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.cshtml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.vbhtml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1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Using Partial View</a:t>
            </a:r>
            <a:endParaRPr/>
          </a:p>
        </p:txBody>
      </p:sp>
      <p:pic>
        <p:nvPicPr>
          <p:cNvPr descr="E:\MVC5\usepartialview.png" id="379" name="Google Shape;37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0237" y="2461713"/>
            <a:ext cx="9576434" cy="406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2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Cross Site Request Forgery [CSRF]</a:t>
            </a:r>
            <a:endParaRPr/>
          </a:p>
        </p:txBody>
      </p:sp>
      <p:sp>
        <p:nvSpPr>
          <p:cNvPr id="385" name="Google Shape;385;p22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To avoid CSRF attacks, we can make use of @Html.AntiForgeryToken()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Need a ValidateAntiForgeryToken attribute on controller action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It is valid only for POST operators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Cross Site Request Forgery [CSRF]</a:t>
            </a:r>
            <a:endParaRPr/>
          </a:p>
        </p:txBody>
      </p:sp>
      <p:pic>
        <p:nvPicPr>
          <p:cNvPr descr="E:\MVC5\csrf.png" id="391" name="Google Shape;39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7543" y="2207623"/>
            <a:ext cx="8974184" cy="4650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Summary </a:t>
            </a:r>
            <a:endParaRPr/>
          </a:p>
        </p:txBody>
      </p:sp>
      <p:sp>
        <p:nvSpPr>
          <p:cNvPr id="397" name="Google Shape;397;p24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ASP.NET MVC View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Different View Types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Razor 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Syntax for Generating/Creating Views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Layout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Working with HTML Helper Methods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Partial Views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Introduction to XSS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Introduction to View</a:t>
            </a:r>
            <a:endParaRPr/>
          </a:p>
        </p:txBody>
      </p:sp>
      <p:sp>
        <p:nvSpPr>
          <p:cNvPr id="262" name="Google Shape;262;p3"/>
          <p:cNvSpPr/>
          <p:nvPr/>
        </p:nvSpPr>
        <p:spPr>
          <a:xfrm>
            <a:off x="2047114" y="3933140"/>
            <a:ext cx="2505075" cy="2403475"/>
          </a:xfrm>
          <a:prstGeom prst="roundRect">
            <a:avLst>
              <a:gd fmla="val 4167" name="adj"/>
            </a:avLst>
          </a:prstGeom>
          <a:gradFill>
            <a:gsLst>
              <a:gs pos="0">
                <a:srgbClr val="EEEFD7"/>
              </a:gs>
              <a:gs pos="100000">
                <a:srgbClr val="D5D69C"/>
              </a:gs>
            </a:gsLst>
            <a:lin ang="2700000" scaled="0"/>
          </a:gradFill>
          <a:ln cap="flat" cmpd="sng" w="9525">
            <a:solidFill>
              <a:srgbClr val="4D4D4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AFAFA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Models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0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Model objects are the parts of the application that implement the logic for the application's data domain</a:t>
            </a:r>
            <a:endParaRPr/>
          </a:p>
        </p:txBody>
      </p:sp>
      <p:pic>
        <p:nvPicPr>
          <p:cNvPr descr="Flowchart" id="263" name="Google Shape;2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78806" y="2590619"/>
            <a:ext cx="1111585" cy="114425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"/>
          <p:cNvSpPr/>
          <p:nvPr/>
        </p:nvSpPr>
        <p:spPr>
          <a:xfrm>
            <a:off x="7428353" y="3921666"/>
            <a:ext cx="2403475" cy="2401887"/>
          </a:xfrm>
          <a:prstGeom prst="roundRect">
            <a:avLst>
              <a:gd fmla="val 4167" name="adj"/>
            </a:avLst>
          </a:prstGeom>
          <a:gradFill>
            <a:gsLst>
              <a:gs pos="0">
                <a:srgbClr val="EEEFD7"/>
              </a:gs>
              <a:gs pos="100000">
                <a:srgbClr val="D5D69C"/>
              </a:gs>
            </a:gsLst>
            <a:lin ang="2700000" scaled="0"/>
          </a:gradFill>
          <a:ln cap="flat" cmpd="sng" w="9525">
            <a:solidFill>
              <a:srgbClr val="4D4D4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AFAFA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Controllers</a:t>
            </a:r>
            <a:endParaRPr/>
          </a:p>
          <a:p>
            <a:pPr indent="0" lvl="0" marL="0" marR="0" rtl="0" algn="l">
              <a:lnSpc>
                <a:spcPct val="10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0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Controllers are the components that handle user interaction, work with the model, and select a view to render the UI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Search" id="265" name="Google Shape;26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15190" y="2643799"/>
            <a:ext cx="858612" cy="1091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s" id="266" name="Google Shape;26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63447" y="2663643"/>
            <a:ext cx="1415403" cy="107123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"/>
          <p:cNvSpPr/>
          <p:nvPr/>
        </p:nvSpPr>
        <p:spPr>
          <a:xfrm>
            <a:off x="4794068" y="3917310"/>
            <a:ext cx="2406650" cy="2401888"/>
          </a:xfrm>
          <a:prstGeom prst="roundRect">
            <a:avLst>
              <a:gd fmla="val 4167" name="adj"/>
            </a:avLst>
          </a:prstGeom>
          <a:gradFill>
            <a:gsLst>
              <a:gs pos="0">
                <a:srgbClr val="FFFF00"/>
              </a:gs>
              <a:gs pos="100000">
                <a:srgbClr val="D5D69C"/>
              </a:gs>
            </a:gsLst>
            <a:lin ang="2700000" scaled="0"/>
          </a:gradFill>
          <a:ln cap="flat" cmpd="sng" w="9525">
            <a:solidFill>
              <a:srgbClr val="4D4D4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AFAFAF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Views</a:t>
            </a:r>
            <a:endParaRPr b="1" i="0" sz="14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0" i="0" lang="en-IN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Views are the components that display the application's user interface (UI)</a:t>
            </a:r>
            <a:endParaRPr/>
          </a:p>
          <a:p>
            <a:pPr indent="0" lvl="0" marL="0" marR="0" rtl="0" algn="l">
              <a:lnSpc>
                <a:spcPct val="10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Introduction to Views</a:t>
            </a:r>
            <a:endParaRPr/>
          </a:p>
        </p:txBody>
      </p:sp>
      <p:sp>
        <p:nvSpPr>
          <p:cNvPr id="273" name="Google Shape;273;p4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Views are the components which are used to display the User Interfaces of the application.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Views are created with the extensions – </a:t>
            </a:r>
            <a:endParaRPr/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120"/>
              <a:buChar char="►"/>
            </a:pPr>
            <a:r>
              <a:rPr lang="en-IN"/>
              <a:t>.CSHTML</a:t>
            </a:r>
            <a:endParaRPr/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120"/>
              <a:buChar char="►"/>
            </a:pPr>
            <a:r>
              <a:rPr lang="en-IN"/>
              <a:t>.VBHTML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You can take help of Razor syntax to build the views for your application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Views can display the data which comes from database or other storage media.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You can generate views using ASP.NET MVC Model and Scaffold them to perform CRUD operations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ASP.NET MVC View Types</a:t>
            </a:r>
            <a:endParaRPr/>
          </a:p>
        </p:txBody>
      </p:sp>
      <p:sp>
        <p:nvSpPr>
          <p:cNvPr id="279" name="Google Shape;279;p5"/>
          <p:cNvSpPr txBox="1"/>
          <p:nvPr>
            <p:ph idx="1" type="body"/>
          </p:nvPr>
        </p:nvSpPr>
        <p:spPr>
          <a:xfrm>
            <a:off x="1154954" y="2603499"/>
            <a:ext cx="8825659" cy="3784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You can create different types of views under ASP.NET MVC.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There are mainly two types of views which you can generate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Simple View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Partial View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Simple View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A simple view is a view which can be rendered as a web page to your client browser. You can compare it with a Web Form.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Partial View 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A partial view is not a complete view. It is a part of simple view. You can compare the same with User Control of ASP.NET Web Form.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Razor Templates</a:t>
            </a:r>
            <a:endParaRPr/>
          </a:p>
        </p:txBody>
      </p:sp>
      <p:sp>
        <p:nvSpPr>
          <p:cNvPr id="285" name="Google Shape;285;p6"/>
          <p:cNvSpPr/>
          <p:nvPr/>
        </p:nvSpPr>
        <p:spPr>
          <a:xfrm>
            <a:off x="1136463" y="3265714"/>
            <a:ext cx="2926080" cy="173736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20C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Template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6" name="Google Shape;286;p6"/>
          <p:cNvSpPr/>
          <p:nvPr/>
        </p:nvSpPr>
        <p:spPr>
          <a:xfrm>
            <a:off x="4724394" y="3261360"/>
            <a:ext cx="2926080" cy="173736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20C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7" name="Google Shape;287;p6"/>
          <p:cNvSpPr/>
          <p:nvPr/>
        </p:nvSpPr>
        <p:spPr>
          <a:xfrm>
            <a:off x="8286237" y="3270067"/>
            <a:ext cx="2926080" cy="173736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820C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Client Output</a:t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8" name="Google Shape;288;p6"/>
          <p:cNvSpPr txBox="1"/>
          <p:nvPr/>
        </p:nvSpPr>
        <p:spPr>
          <a:xfrm>
            <a:off x="4153988" y="3801289"/>
            <a:ext cx="49564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4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+</a:t>
            </a:r>
            <a:endParaRPr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6"/>
          <p:cNvSpPr txBox="1"/>
          <p:nvPr/>
        </p:nvSpPr>
        <p:spPr>
          <a:xfrm>
            <a:off x="7702731" y="3783871"/>
            <a:ext cx="49564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=</a:t>
            </a:r>
            <a:endParaRPr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ASP.NET MVC – Layout Page</a:t>
            </a:r>
            <a:endParaRPr/>
          </a:p>
        </p:txBody>
      </p:sp>
      <p:pic>
        <p:nvPicPr>
          <p:cNvPr descr="E:\MVC5\layout.png" id="295" name="Google Shape;29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613" y="2272937"/>
            <a:ext cx="10658701" cy="4415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8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ASP.NET MVC – Layout Page</a:t>
            </a:r>
            <a:endParaRPr/>
          </a:p>
        </p:txBody>
      </p:sp>
      <p:sp>
        <p:nvSpPr>
          <p:cNvPr id="301" name="Google Shape;301;p8"/>
          <p:cNvSpPr txBox="1"/>
          <p:nvPr>
            <p:ph idx="1" type="body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IN"/>
              <a:t>@RenderBody()– 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This method is used to render Child page/view.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It is same as Content Place Holder in ASP.NET.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IN"/>
              <a:t>You can have only one @RenderBody() method in a Layout page.</a:t>
            </a:r>
            <a:endParaRPr/>
          </a:p>
          <a:p>
            <a:pPr indent="-251459" lvl="0" marL="342900" rtl="0" algn="l"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"/>
          <p:cNvSpPr txBox="1"/>
          <p:nvPr>
            <p:ph type="title"/>
          </p:nvPr>
        </p:nvSpPr>
        <p:spPr>
          <a:xfrm>
            <a:off x="1154954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IN"/>
              <a:t>Example - @RenderBody()</a:t>
            </a:r>
            <a:endParaRPr/>
          </a:p>
        </p:txBody>
      </p:sp>
      <p:pic>
        <p:nvPicPr>
          <p:cNvPr descr="E:\MVC5\renderbodyexample.png" id="307" name="Google Shape;30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613" y="2286001"/>
            <a:ext cx="10555940" cy="4302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2014-11-24T17:04:30Z</dcterms:created>
  <dc:creator>Pravinkumar Dabade</dc:creator>
</cp:coreProperties>
</file>